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Economica-italic.fntdata"/><Relationship Id="rId10" Type="http://schemas.openxmlformats.org/officeDocument/2006/relationships/slide" Target="slides/slide6.xml"/><Relationship Id="rId32" Type="http://schemas.openxmlformats.org/officeDocument/2006/relationships/font" Target="fonts/Economica-bold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ammoyamoore.cartodb.com/viz/e35f4472-97eb-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Manhattan Community Board 4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2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By: Tammoya Moore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Email: Tammoyamoore@gmail.com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Heat and Hot Water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048850"/>
            <a:ext cx="8520599" cy="353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Repeated callers:                                                                                                                                                                     </a:t>
            </a:r>
            <a:r>
              <a:rPr lang="en" sz="140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216 west 23 street (232)                                                                                                                                                324 west 30 street (200)                                                                                                                                               859 9 avenue 	    (152)                                                                                                                                     351 west 42 street (130)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https://tammoyamoore.cartodb.com/viz/f7b209c6-93a1-11e5-97f4-0ea31932ec1d/map#switch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6360" l="12664" r="52281" t="29198"/>
          <a:stretch/>
        </p:blipFill>
        <p:spPr>
          <a:xfrm>
            <a:off x="3270046" y="1229725"/>
            <a:ext cx="4891776" cy="31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Entire Building: </a:t>
            </a:r>
            <a:r>
              <a:rPr lang="en" sz="3600"/>
              <a:t>859 Ninth Avenue </a:t>
            </a:r>
            <a:r>
              <a:rPr lang="en" sz="3600">
                <a:solidFill>
                  <a:srgbClr val="222222"/>
                </a:solidFill>
              </a:rPr>
              <a:t>New York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5225"/>
            <a:ext cx="8520599" cy="376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859 Ninth Avenue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New York, NY 10019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Built 1883, 6 stories tall, 44 apartments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Managed by David Svitic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January 2015, there have been many complaints on Apartable.com: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*The building manager claims these issues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were resolved. However, recently in October and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November 2015 there have been more updated complaints issued by                                                                                                311 dataset.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http://apartable.com/buildings/859-9-avenue-manhattan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6792" l="-57312" r="-84818" t="18233"/>
          <a:stretch/>
        </p:blipFill>
        <p:spPr>
          <a:xfrm>
            <a:off x="3999425" y="1225236"/>
            <a:ext cx="7447575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Entire Building: </a:t>
            </a:r>
            <a:r>
              <a:rPr lang="en" sz="3600"/>
              <a:t>216 west 23 street</a:t>
            </a: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216 west 23 street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New York, NY 10011 · Chelsea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Built 1883, 250 units, 10 apartment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There have been a great amount of                                                                                                                          complaints as well from January- Feb 2015.                                                                                                         *After checking the 311 datasets there                                                                                                                      haven’t been any recent complaints since then.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http://apartable.com/buildings/216-west-23-street-manhattan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15309" l="19179" r="26038" t="6821"/>
          <a:stretch/>
        </p:blipFill>
        <p:spPr>
          <a:xfrm>
            <a:off x="4451942" y="1326479"/>
            <a:ext cx="4606499" cy="33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069854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Top 4 complaints within 60 days: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Pothole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Cave-in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Failed Street Repair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Rough,Pitted or Crack Roads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*Potholes for  the past 3 months have                                                                                                                           the main complaint that people are having                                                                                                   compared to other complaints.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*The graph shows that cave -in was at its                                                                                                   peak in October, however, the complaints                                                                                                                 decreased in November.                                                          </a:t>
            </a:r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Street Condition			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696" y="1147235"/>
            <a:ext cx="5113300" cy="339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Repeated Callers: </a:t>
            </a:r>
            <a:r>
              <a:rPr lang="en" sz="3600"/>
              <a:t>421 W 54th St, New York, NY 10019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09200" y="1245125"/>
            <a:ext cx="8423099" cy="3314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July 2011						Oct 2014				Aug 2015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19273" l="19709" r="9748" t="8462"/>
          <a:stretch/>
        </p:blipFill>
        <p:spPr>
          <a:xfrm>
            <a:off x="41950" y="1758899"/>
            <a:ext cx="3314324" cy="3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15718" l="29424" r="13037" t="13319"/>
          <a:stretch/>
        </p:blipFill>
        <p:spPr>
          <a:xfrm>
            <a:off x="6335350" y="1721099"/>
            <a:ext cx="2749599" cy="3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5">
            <a:alphaModFix/>
          </a:blip>
          <a:srcRect b="20240" l="30697" r="20943" t="7264"/>
          <a:stretch/>
        </p:blipFill>
        <p:spPr>
          <a:xfrm>
            <a:off x="3570425" y="1687525"/>
            <a:ext cx="2550776" cy="3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Noise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Top 4 Noise complaints: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n" sz="1400"/>
              <a:t>Loud Music/ Party</a:t>
            </a:r>
            <a:r>
              <a:rPr lang="en" sz="1400"/>
              <a:t> -  A lot of                                                                                                            complaints for commercial                                                                                                                      noise,house of worship (noise),                                                                                                                      street/sidewalks (noise).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n" sz="1400"/>
              <a:t>Loud Talking</a:t>
            </a:r>
            <a:r>
              <a:rPr lang="en" sz="1400"/>
              <a:t>- commercial noise,                                                                                                           street/sidewalks (noise).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n" sz="1400"/>
              <a:t>Noise Construction </a:t>
            </a:r>
            <a:r>
              <a:rPr lang="en" sz="1400"/>
              <a:t>- Noise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b="1" lang="en" sz="1400"/>
              <a:t>Noise Jack Hammering</a:t>
            </a:r>
            <a:r>
              <a:rPr lang="en" sz="1400"/>
              <a:t>- Noise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018" y="1225225"/>
            <a:ext cx="54659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555050" y="282350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Noise: Hot Spots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Hotspot Locations:                                                                                                  h                                            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355 west 16 street (166)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514 west 44 street (161)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939 8 avenue 	   (155)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174 8 avenue 	   (137)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https://tammoyamoore.cartodb.com/viz/e35f4472-97eb-</a:t>
            </a:r>
            <a:r>
              <a:rPr lang="en" sz="1100"/>
              <a:t>                                                                                                                           11e5-a7ab-0ecd1babdde5/map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6035" l="33766" r="33840" t="27567"/>
          <a:stretch/>
        </p:blipFill>
        <p:spPr>
          <a:xfrm>
            <a:off x="4791100" y="1225224"/>
            <a:ext cx="4041199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253000" y="257200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Noise: </a:t>
            </a:r>
            <a:r>
              <a:rPr lang="en" sz="3600"/>
              <a:t>355 west 16 street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 flipH="1">
            <a:off x="60050" y="820875"/>
            <a:ext cx="8772299" cy="38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*In this location there is Maritime hotel and Dream Hotel. Dream hotel is very popular for it’s open bars and clubs (Electric Room)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20045" l="0" r="6156" t="14744"/>
          <a:stretch/>
        </p:blipFill>
        <p:spPr>
          <a:xfrm>
            <a:off x="60050" y="1854225"/>
            <a:ext cx="2621775" cy="2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950" y="1601100"/>
            <a:ext cx="2831925" cy="23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142650" y="1023425"/>
            <a:ext cx="2041499" cy="7551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Complaints: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Truck Horns, and Truck Music</a:t>
            </a:r>
          </a:p>
        </p:txBody>
      </p:sp>
      <p:sp>
        <p:nvSpPr>
          <p:cNvPr id="184" name="Shape 184"/>
          <p:cNvSpPr/>
          <p:nvPr/>
        </p:nvSpPr>
        <p:spPr>
          <a:xfrm>
            <a:off x="6835000" y="820875"/>
            <a:ext cx="2041499" cy="640499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Complaints: People created noise 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5">
            <a:alphaModFix/>
          </a:blip>
          <a:srcRect b="23141" l="0" r="0" t="12341"/>
          <a:stretch/>
        </p:blipFill>
        <p:spPr>
          <a:xfrm>
            <a:off x="5816000" y="1581412"/>
            <a:ext cx="3142149" cy="2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3305925" y="1023425"/>
            <a:ext cx="1711799" cy="5580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Complaints:Loud music and parties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lvl="0" marL="1828800">
              <a:spcBef>
                <a:spcPts val="0"/>
              </a:spcBef>
              <a:buNone/>
            </a:pPr>
            <a:r>
              <a:rPr lang="en"/>
              <a:t>Noise: </a:t>
            </a:r>
            <a:r>
              <a:rPr lang="en" sz="3600"/>
              <a:t>514 west 44 street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   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19275" l="23845" r="13666" t="6501"/>
          <a:stretch/>
        </p:blipFill>
        <p:spPr>
          <a:xfrm>
            <a:off x="152275" y="1145600"/>
            <a:ext cx="3154899" cy="367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22237" l="15015" r="30201" t="16382"/>
          <a:stretch/>
        </p:blipFill>
        <p:spPr>
          <a:xfrm>
            <a:off x="5804500" y="1038925"/>
            <a:ext cx="3339500" cy="37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415000" y="1145600"/>
            <a:ext cx="2193899" cy="155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*Complaints: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-Car/Truck (Horn,Music)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-Loud Music and Loud Talking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-Loud banging noise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212125" y="3415025"/>
            <a:ext cx="1200000" cy="6125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School</a:t>
            </a:r>
          </a:p>
        </p:txBody>
      </p:sp>
      <p:sp>
        <p:nvSpPr>
          <p:cNvPr id="197" name="Shape 197"/>
          <p:cNvSpPr/>
          <p:nvPr/>
        </p:nvSpPr>
        <p:spPr>
          <a:xfrm>
            <a:off x="3633150" y="4128225"/>
            <a:ext cx="1334100" cy="5456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Taxi station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Noise: </a:t>
            </a:r>
            <a:r>
              <a:rPr lang="en" sz="3600"/>
              <a:t>939 8 avenue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19576" l="0" r="0" t="6856"/>
          <a:stretch/>
        </p:blipFill>
        <p:spPr>
          <a:xfrm>
            <a:off x="0" y="1225225"/>
            <a:ext cx="3717076" cy="3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20218" l="8426" r="15867" t="14897"/>
          <a:stretch/>
        </p:blipFill>
        <p:spPr>
          <a:xfrm>
            <a:off x="5703800" y="1203112"/>
            <a:ext cx="3440199" cy="339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3816900" y="1325725"/>
            <a:ext cx="1804799" cy="10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*Complaints: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- Loud Music and      Party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- Car/ truck music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220525" y="3012275"/>
            <a:ext cx="1266900" cy="7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Busy Street</a:t>
            </a:r>
          </a:p>
        </p:txBody>
      </p:sp>
      <p:sp>
        <p:nvSpPr>
          <p:cNvPr id="208" name="Shape 208"/>
          <p:cNvSpPr/>
          <p:nvPr/>
        </p:nvSpPr>
        <p:spPr>
          <a:xfrm>
            <a:off x="3910075" y="3866125"/>
            <a:ext cx="1191599" cy="713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Bars/ fast food spots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lvl="0" marL="457200">
              <a:spcBef>
                <a:spcPts val="0"/>
              </a:spcBef>
              <a:buNone/>
            </a:pPr>
            <a:r>
              <a:rPr lang="en"/>
              <a:t>CB 04 Assumptions of 311 Seasonal Data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❖"/>
            </a:pPr>
            <a:r>
              <a:rPr b="1" lang="en"/>
              <a:t>Winter- construction, heating, snow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b="1" lang="en"/>
              <a:t>Fall - Trash, noise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b="1" lang="en"/>
              <a:t>Summer- Rodents, noise, </a:t>
            </a:r>
          </a:p>
          <a:p>
            <a:pPr indent="-228600" lvl="0" marL="457200">
              <a:spcBef>
                <a:spcPts val="0"/>
              </a:spcBef>
              <a:buChar char="❖"/>
            </a:pPr>
            <a:r>
              <a:rPr b="1" lang="en"/>
              <a:t>Spring- Noise, rodents, traffic  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575" y="1074925"/>
            <a:ext cx="3927149" cy="350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Illegal Parking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225225"/>
            <a:ext cx="3999899" cy="397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Months with the most illegal parking Complaints: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August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September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April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May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*The more warmer it gets or milder the temperature, more people are driving and finding it hard to find parking.</a:t>
            </a:r>
          </a:p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6361" l="41383" r="4844" t="24796"/>
          <a:stretch/>
        </p:blipFill>
        <p:spPr>
          <a:xfrm>
            <a:off x="4536275" y="1225225"/>
            <a:ext cx="4296023" cy="35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Illegal Parking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Top 5 Illegal parking complaint: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Blocked Hydrants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Blocked Sidewalk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Commercial Overnight Parking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Double Parking Blocking Traffic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Posted Parking Sign Violations</a:t>
            </a: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5225"/>
            <a:ext cx="3999900" cy="3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290750"/>
            <a:ext cx="8520599" cy="831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Illegal Parking: Posted Parking Sign Violations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</a:t>
            </a:r>
          </a:p>
        </p:txBody>
      </p:sp>
      <p:sp>
        <p:nvSpPr>
          <p:cNvPr id="231" name="Shape 231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Resolution descriptions: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Police Department was involved and even made an ARREST for this particular issue.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5011" l="18369" r="17846" t="4359"/>
          <a:stretch/>
        </p:blipFill>
        <p:spPr>
          <a:xfrm>
            <a:off x="311700" y="1225225"/>
            <a:ext cx="2424924" cy="34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612" y="2240500"/>
            <a:ext cx="3624774" cy="26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2736625" y="1317350"/>
            <a:ext cx="1777499" cy="18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Hotspot Locations:</a:t>
            </a: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502 West 44 street</a:t>
            </a: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511 West 44 street</a:t>
            </a: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504 West 44 street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Rodents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After reviewing the 311 data I found it very interesting since there was very little percentage of rodent complaints in CB 4.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I then took it upon myself to do little research to see why this might be possible. I began to wonder if CB 4 is cleaner in the sense of maintenance, since rodents are a huge problem for many other NYC community board locations.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0" y="1225225"/>
            <a:ext cx="3947399" cy="36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Rodents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Hotspot Locations: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454 west 47 street</a:t>
            </a:r>
          </a:p>
          <a:p>
            <a:pPr indent="-228600" lvl="0" marL="457200">
              <a:spcBef>
                <a:spcPts val="0"/>
              </a:spcBef>
            </a:pPr>
            <a:r>
              <a:rPr lang="en" sz="1400"/>
              <a:t>456 west 47 street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4729" l="19742" r="28044" t="23166"/>
          <a:stretch/>
        </p:blipFill>
        <p:spPr>
          <a:xfrm>
            <a:off x="4083150" y="1225225"/>
            <a:ext cx="4749151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311 Rodent Hotspots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454 west 47 street</a:t>
            </a:r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456 west 47 street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28548" l="15232" r="25029" t="6139"/>
          <a:stretch/>
        </p:blipFill>
        <p:spPr>
          <a:xfrm>
            <a:off x="348850" y="1617000"/>
            <a:ext cx="3925599" cy="3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19907" l="15687" r="27513" t="7008"/>
          <a:stretch/>
        </p:blipFill>
        <p:spPr>
          <a:xfrm>
            <a:off x="4832400" y="1697175"/>
            <a:ext cx="3961047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250">
                <a:solidFill>
                  <a:srgbClr val="333333"/>
                </a:solidFill>
                <a:highlight>
                  <a:srgbClr val="FFFFFF"/>
                </a:highlight>
              </a:rPr>
              <a:t>Chelsea Residents Complain of Growing 'Rat Academy' in Neighborhood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Recently in July 28,2015 there have been complaints by residents of Chelsea area about the growing number of rodents in their neighborhood. (Elliot Chelsea Houses Greenwich village, Hell’s Kitchen)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rodents described to be as big as cats, feeding from their garbages.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Rats are now becoming a common sight. Preventing people from wanting to garden since they’re eating their plants.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http://www.ny1.com/nyc/manhattan/news/2015/07/28/chelsea-residents-complain-of-growing--rat-academy--in-neighborhood.html</a:t>
            </a:r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750" y="1225225"/>
            <a:ext cx="3860350" cy="32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68250"/>
            <a:ext cx="8520599" cy="572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1371600">
              <a:spcBef>
                <a:spcPts val="0"/>
              </a:spcBef>
              <a:buNone/>
            </a:pPr>
            <a:r>
              <a:rPr lang="en"/>
              <a:t>Summer 311 Complaints 2012-2015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050"/>
            <a:ext cx="8520600" cy="40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lvl="0" marL="914400">
              <a:spcBef>
                <a:spcPts val="0"/>
              </a:spcBef>
              <a:buNone/>
            </a:pPr>
            <a:r>
              <a:rPr lang="en"/>
              <a:t>Winter 311 Complaints 2012-2015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599" cy="37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Spring 311 Complaints 2012-2015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74051" cy="38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1371600">
              <a:spcBef>
                <a:spcPts val="0"/>
              </a:spcBef>
              <a:buNone/>
            </a:pPr>
            <a:r>
              <a:rPr lang="en"/>
              <a:t>Fall 311 Complaints 2012-2015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8075"/>
            <a:ext cx="8520599" cy="36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	Accuracy Of Assumption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225225"/>
            <a:ext cx="4208099" cy="391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After reviewing the 311 data of all seasons it became apparent that noise is definitely an issue.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I was very surprised that taxi complaints ranked 2nd for all seasons except Winter.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❖"/>
            </a:pPr>
            <a:r>
              <a:rPr lang="en"/>
              <a:t>I found it very questionable that their wasn’t any rat complaints within the 311 data I’m very curious to know why might this be possible.</a:t>
            </a:r>
          </a:p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35350"/>
            <a:ext cx="3999899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65500" y="1268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   Winters Of 2014    and 2013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64500" y="730324"/>
            <a:ext cx="4579499" cy="4027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Differences</a:t>
            </a:r>
            <a:r>
              <a:rPr lang="en">
                <a:solidFill>
                  <a:srgbClr val="000000"/>
                </a:solidFill>
              </a:rPr>
              <a:t>:                                             2013- Snow                                            2014- Unsanitary conditions             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00000"/>
                </a:solidFill>
              </a:rPr>
              <a:t>Street Conditions</a:t>
            </a:r>
            <a:r>
              <a:rPr lang="en">
                <a:solidFill>
                  <a:srgbClr val="000000"/>
                </a:solidFill>
              </a:rPr>
              <a:t>                                        2013= 	0	Complaints                              2014=   416 	Complaints 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>
                <a:solidFill>
                  <a:srgbClr val="000000"/>
                </a:solidFill>
              </a:rPr>
              <a:t>   </a:t>
            </a:r>
            <a:r>
              <a:rPr lang="en">
                <a:solidFill>
                  <a:schemeClr val="dk1"/>
                </a:solidFill>
              </a:rPr>
              <a:t>I believe that during the Winter of 2015, there is going to be  a lot of complaints about heat and snow, street conditions. Especially since each year the winters are getting worse in terms of weather and Temp.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                                                                                   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" name="Shape 115"/>
          <p:cNvSpPr txBox="1"/>
          <p:nvPr>
            <p:ph idx="2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00" y="2122850"/>
            <a:ext cx="4418200" cy="30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Heat and Hot Water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25225"/>
            <a:ext cx="8520599" cy="3767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The months with the most heat and Hotwater service request:                             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November													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January 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December                                                                                                  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en" sz="1100"/>
              <a:t>https://tammoyamoore.cartodb.com/viz/b64ad7da-8db4-11e5-9554-0e3ff518bd15/map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6367" l="20276" r="28062" t="26747"/>
          <a:stretch/>
        </p:blipFill>
        <p:spPr>
          <a:xfrm>
            <a:off x="2970299" y="1594225"/>
            <a:ext cx="5504323" cy="31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